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5" r:id="rId19"/>
    <p:sldId id="276" r:id="rId20"/>
    <p:sldId id="277" r:id="rId21"/>
    <p:sldId id="302"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3" r:id="rId45"/>
    <p:sldId id="304" r:id="rId46"/>
    <p:sldId id="305" r:id="rId47"/>
    <p:sldId id="306" r:id="rId4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E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1037" autoAdjust="0"/>
  </p:normalViewPr>
  <p:slideViewPr>
    <p:cSldViewPr>
      <p:cViewPr varScale="1">
        <p:scale>
          <a:sx n="75" d="100"/>
          <a:sy n="75" d="100"/>
        </p:scale>
        <p:origin x="-40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DA46-BCB5-4F6E-8413-BFA70F7E8AB7}" type="datetimeFigureOut">
              <a:rPr lang="es-CO" smtClean="0"/>
              <a:t>29/06/2013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30CA4-6A25-4874-BD87-2C3769C08013}" type="slidenum">
              <a:rPr lang="es-CO" smtClean="0"/>
              <a:t>‹Nº›</a:t>
            </a:fld>
            <a:endParaRPr lang="es-CO"/>
          </a:p>
        </p:txBody>
      </p:sp>
    </p:spTree>
    <p:extLst>
      <p:ext uri="{BB962C8B-B14F-4D97-AF65-F5344CB8AC3E}">
        <p14:creationId xmlns:p14="http://schemas.microsoft.com/office/powerpoint/2010/main" val="15621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92C30CA4-6A25-4874-BD87-2C3769C08013}" type="slidenum">
              <a:rPr lang="es-CO" smtClean="0"/>
              <a:t>13</a:t>
            </a:fld>
            <a:endParaRPr lang="es-CO"/>
          </a:p>
        </p:txBody>
      </p:sp>
    </p:spTree>
    <p:extLst>
      <p:ext uri="{BB962C8B-B14F-4D97-AF65-F5344CB8AC3E}">
        <p14:creationId xmlns:p14="http://schemas.microsoft.com/office/powerpoint/2010/main" val="292588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4A40B62-10D4-47B8-B4DB-4E8CEBCD6AC3}" type="datetimeFigureOut">
              <a:rPr lang="es-CO" smtClean="0"/>
              <a:t>29/06/2013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a:xfrm>
            <a:off x="7991475" y="6429375"/>
            <a:ext cx="876300" cy="292100"/>
          </a:xfrm>
        </p:spPr>
        <p:txBody>
          <a:bodyPr/>
          <a:lstStyle/>
          <a:p>
            <a:fld id="{4F9AF6DC-08CD-48A8-B33C-6D6F876764B8}" type="slidenum">
              <a:rPr lang="es-CO" smtClean="0"/>
              <a:t>‹Nº›</a:t>
            </a:fld>
            <a:endParaRPr lang="es-CO"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s-ES" smtClean="0"/>
              <a:t>Haga clic para modificar el estilo de título del patrón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F9AF6DC-08CD-48A8-B33C-6D6F876764B8}"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F9AF6DC-08CD-48A8-B33C-6D6F876764B8}" type="slidenum">
              <a:rPr lang="es-CO" smtClean="0"/>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F9AF6DC-08CD-48A8-B33C-6D6F876764B8}" type="slidenum">
              <a:rPr lang="es-CO" smtClean="0"/>
              <a:t>‹Nº›</a:t>
            </a:fld>
            <a:endParaRPr lang="es-CO"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4A40B62-10D4-47B8-B4DB-4E8CEBCD6AC3}" type="datetimeFigureOut">
              <a:rPr lang="es-CO" smtClean="0"/>
              <a:t>29/06/2013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F9AF6DC-08CD-48A8-B33C-6D6F876764B8}" type="slidenum">
              <a:rPr lang="es-CO" smtClean="0"/>
              <a:t>‹Nº›</a:t>
            </a:fld>
            <a:endParaRPr lang="es-CO"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F9AF6DC-08CD-48A8-B33C-6D6F876764B8}" type="slidenum">
              <a:rPr lang="es-CO" smtClean="0"/>
              <a:t>‹Nº›</a:t>
            </a:fld>
            <a:endParaRPr lang="es-CO"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F9AF6DC-08CD-48A8-B33C-6D6F876764B8}" type="slidenum">
              <a:rPr lang="es-CO" smtClean="0"/>
              <a:t>‹Nº›</a:t>
            </a:fld>
            <a:endParaRPr lang="es-CO"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4A40B62-10D4-47B8-B4DB-4E8CEBCD6AC3}" type="datetimeFigureOut">
              <a:rPr lang="es-CO" smtClean="0"/>
              <a:t>29/06/2013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F9AF6DC-08CD-48A8-B33C-6D6F876764B8}" type="slidenum">
              <a:rPr lang="es-CO" smtClean="0"/>
              <a:t>‹Nº›</a:t>
            </a:fld>
            <a:endParaRPr lang="es-CO"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40B62-10D4-47B8-B4DB-4E8CEBCD6AC3}" type="datetimeFigureOut">
              <a:rPr lang="es-CO" smtClean="0"/>
              <a:t>29/06/2013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F9AF6DC-08CD-48A8-B33C-6D6F876764B8}"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4A40B62-10D4-47B8-B4DB-4E8CEBCD6AC3}" type="datetimeFigureOut">
              <a:rPr lang="es-CO" smtClean="0"/>
              <a:t>29/06/2013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F9AF6DC-08CD-48A8-B33C-6D6F876764B8}" type="slidenum">
              <a:rPr lang="es-CO" smtClean="0"/>
              <a:t>‹Nº›</a:t>
            </a:fld>
            <a:endParaRPr lang="es-CO"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4A40B62-10D4-47B8-B4DB-4E8CEBCD6AC3}" type="datetimeFigureOut">
              <a:rPr lang="es-CO" smtClean="0"/>
              <a:t>29/06/2013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F9AF6DC-08CD-48A8-B33C-6D6F876764B8}" type="slidenum">
              <a:rPr lang="es-CO" smtClean="0"/>
              <a:t>‹Nº›</a:t>
            </a:fld>
            <a:endParaRPr lang="es-CO"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8EA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4A40B62-10D4-47B8-B4DB-4E8CEBCD6AC3}" type="datetimeFigureOut">
              <a:rPr lang="es-CO" smtClean="0"/>
              <a:t>29/06/2013</a:t>
            </a:fld>
            <a:endParaRPr lang="es-CO"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s-CO"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4F9AF6DC-08CD-48A8-B33C-6D6F876764B8}"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315416"/>
            <a:ext cx="5120640" cy="5616624"/>
          </a:xfrm>
          <a:ln>
            <a:noFill/>
          </a:ln>
          <a:effectLst/>
        </p:spPr>
        <p:txBody>
          <a:bodyPr>
            <a:noAutofit/>
          </a:bodyPr>
          <a:lstStyle/>
          <a:p>
            <a:r>
              <a:rPr lang="es-CO" sz="4800" dirty="0" smtClean="0">
                <a:effectLst>
                  <a:outerShdw blurRad="38100" dist="38100" dir="2700000" algn="tl">
                    <a:srgbClr val="000000">
                      <a:alpha val="43137"/>
                    </a:srgbClr>
                  </a:outerShdw>
                </a:effectLst>
                <a:latin typeface="Bernard MT Condensed" pitchFamily="18" charset="0"/>
              </a:rPr>
              <a:t>Historia de una fundación en Colombia: Siervas de María Santísima Dolorosa</a:t>
            </a:r>
            <a:endParaRPr lang="es-CO" sz="48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889806807"/>
      </p:ext>
    </p:extLst>
  </p:cSld>
  <p:clrMapOvr>
    <a:masterClrMapping/>
  </p:clrMapOvr>
  <mc:AlternateContent xmlns:mc="http://schemas.openxmlformats.org/markup-compatibility/2006" xmlns:p14="http://schemas.microsoft.com/office/powerpoint/2010/main">
    <mc:Choice Requires="p14">
      <p:transition spd="slow" p14:dur="4000" advTm="2000">
        <p14:vortex dir="r"/>
      </p:transition>
    </mc:Choice>
    <mc:Fallback xmlns="">
      <p:transition spd="slow" advTm="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116632"/>
            <a:ext cx="8595360" cy="4937760"/>
          </a:xfrm>
        </p:spPr>
        <p:txBody>
          <a:bodyPr/>
          <a:lstStyle/>
          <a:p>
            <a:r>
              <a:rPr lang="es-CO" dirty="0" smtClean="0">
                <a:solidFill>
                  <a:schemeClr val="tx1"/>
                </a:solidFill>
                <a:cs typeface="Arial" pitchFamily="34" charset="0"/>
              </a:rPr>
              <a:t>El 10 de Julio de 1973 se da la partida de otras 2 religiosas destinadas para Colombia, Sor María teresa </a:t>
            </a:r>
            <a:r>
              <a:rPr lang="es-CO" dirty="0" err="1" smtClean="0">
                <a:solidFill>
                  <a:schemeClr val="tx1"/>
                </a:solidFill>
                <a:cs typeface="Arial" pitchFamily="34" charset="0"/>
              </a:rPr>
              <a:t>Cariolato</a:t>
            </a:r>
            <a:r>
              <a:rPr lang="es-CO" dirty="0" smtClean="0">
                <a:solidFill>
                  <a:schemeClr val="tx1"/>
                </a:solidFill>
                <a:cs typeface="Arial" pitchFamily="34" charset="0"/>
              </a:rPr>
              <a:t> y Sor </a:t>
            </a:r>
            <a:r>
              <a:rPr lang="es-CO" dirty="0" err="1" smtClean="0">
                <a:solidFill>
                  <a:schemeClr val="tx1"/>
                </a:solidFill>
                <a:cs typeface="Arial" pitchFamily="34" charset="0"/>
              </a:rPr>
              <a:t>Rosangela</a:t>
            </a:r>
            <a:r>
              <a:rPr lang="es-CO" dirty="0" smtClean="0">
                <a:solidFill>
                  <a:schemeClr val="tx1"/>
                </a:solidFill>
                <a:cs typeface="Arial" pitchFamily="34" charset="0"/>
              </a:rPr>
              <a:t> </a:t>
            </a:r>
            <a:r>
              <a:rPr lang="es-CO" dirty="0" err="1" smtClean="0">
                <a:solidFill>
                  <a:schemeClr val="tx1"/>
                </a:solidFill>
                <a:cs typeface="Arial" pitchFamily="34" charset="0"/>
              </a:rPr>
              <a:t>Farina</a:t>
            </a:r>
            <a:r>
              <a:rPr lang="es-CO" dirty="0" smtClean="0">
                <a:solidFill>
                  <a:schemeClr val="tx1"/>
                </a:solidFill>
                <a:cs typeface="Arial" pitchFamily="34" charset="0"/>
              </a:rPr>
              <a:t>. Mientras tanto partía de Chile Sor María Emiliana </a:t>
            </a:r>
            <a:r>
              <a:rPr lang="es-CO" dirty="0" err="1" smtClean="0">
                <a:solidFill>
                  <a:schemeClr val="tx1"/>
                </a:solidFill>
                <a:cs typeface="Arial" pitchFamily="34" charset="0"/>
              </a:rPr>
              <a:t>Fabrizzi</a:t>
            </a:r>
            <a:r>
              <a:rPr lang="es-CO" dirty="0" smtClean="0">
                <a:solidFill>
                  <a:schemeClr val="tx1"/>
                </a:solidFill>
                <a:cs typeface="Arial" pitchFamily="34" charset="0"/>
              </a:rPr>
              <a:t> que llega a Colombia el día 14 Julio del mismo año</a:t>
            </a:r>
            <a:endParaRPr lang="es-CO" dirty="0">
              <a:solidFill>
                <a:schemeClr val="tx1"/>
              </a:solidFill>
              <a:cs typeface="Arial" pitchFamily="34"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49625"/>
            <a:ext cx="7560840" cy="5318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6417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1" t="-1679" r="25188" b="692"/>
          <a:stretch/>
        </p:blipFill>
        <p:spPr>
          <a:xfrm>
            <a:off x="827584" y="188639"/>
            <a:ext cx="7056784" cy="665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47583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Florece las vocaciones en Colombia…</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normAutofit/>
          </a:bodyPr>
          <a:lstStyle/>
          <a:p>
            <a:r>
              <a:rPr lang="es-CO" sz="2800" dirty="0" smtClean="0">
                <a:solidFill>
                  <a:schemeClr val="tx1"/>
                </a:solidFill>
                <a:latin typeface="Arial" pitchFamily="34" charset="0"/>
                <a:cs typeface="Arial" pitchFamily="34" charset="0"/>
              </a:rPr>
              <a:t>El 15 de Julio entra  la </a:t>
            </a:r>
            <a:r>
              <a:rPr lang="es-CO" sz="2800" smtClean="0">
                <a:solidFill>
                  <a:schemeClr val="tx1"/>
                </a:solidFill>
                <a:latin typeface="Arial" pitchFamily="34" charset="0"/>
                <a:cs typeface="Arial" pitchFamily="34" charset="0"/>
              </a:rPr>
              <a:t>primera aspirante: </a:t>
            </a:r>
            <a:r>
              <a:rPr lang="es-CO" sz="2800" dirty="0" smtClean="0">
                <a:solidFill>
                  <a:schemeClr val="tx1"/>
                </a:solidFill>
                <a:latin typeface="Arial" pitchFamily="34" charset="0"/>
                <a:cs typeface="Arial" pitchFamily="34" charset="0"/>
              </a:rPr>
              <a:t>María Cielo Agudelo una joven del departamento de Caldas (Manizales). Primera que va dar inicio para que otras como ellas se consagren al señor. Posteriormente entran las demás aspirantes; A las aspirantes les da gran dificultad ya que la única que por fortuna habla el castellano es la Madre Superiora. Sor Teresa y Sor </a:t>
            </a:r>
            <a:r>
              <a:rPr lang="es-CO" sz="2800" dirty="0" err="1" smtClean="0">
                <a:solidFill>
                  <a:schemeClr val="tx1"/>
                </a:solidFill>
                <a:latin typeface="Arial" pitchFamily="34" charset="0"/>
                <a:cs typeface="Arial" pitchFamily="34" charset="0"/>
              </a:rPr>
              <a:t>Rosangela</a:t>
            </a:r>
            <a:r>
              <a:rPr lang="es-CO" sz="2800" dirty="0" smtClean="0">
                <a:solidFill>
                  <a:schemeClr val="tx1"/>
                </a:solidFill>
                <a:latin typeface="Arial" pitchFamily="34" charset="0"/>
                <a:cs typeface="Arial" pitchFamily="34" charset="0"/>
              </a:rPr>
              <a:t> no saben hablar el castellano.</a:t>
            </a:r>
          </a:p>
          <a:p>
            <a:r>
              <a:rPr lang="es-CO" sz="2800" dirty="0" smtClean="0">
                <a:solidFill>
                  <a:schemeClr val="tx1"/>
                </a:solidFill>
                <a:latin typeface="Arial" pitchFamily="34" charset="0"/>
                <a:cs typeface="Arial" pitchFamily="34" charset="0"/>
              </a:rPr>
              <a:t>Las tres primeras aspirantes:   </a:t>
            </a:r>
            <a:endParaRPr lang="es-CO" sz="2800" dirty="0">
              <a:solidFill>
                <a:schemeClr val="tx1"/>
              </a:solidFill>
              <a:latin typeface="Arial" pitchFamily="34" charset="0"/>
              <a:cs typeface="Arial" pitchFamily="34" charset="0"/>
            </a:endParaRPr>
          </a:p>
        </p:txBody>
      </p:sp>
      <p:sp>
        <p:nvSpPr>
          <p:cNvPr id="4" name="3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31929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5576" y="87915"/>
            <a:ext cx="7704857" cy="6745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73815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9873" y="365078"/>
            <a:ext cx="8591550" cy="6808338"/>
          </a:xfrm>
        </p:spPr>
        <p:txBody>
          <a:bodyPr>
            <a:noAutofit/>
          </a:bodyPr>
          <a:lstStyle/>
          <a:p>
            <a:pPr algn="ctr"/>
            <a:r>
              <a:rPr lang="es-CO" sz="5400" dirty="0" smtClean="0">
                <a:effectLst>
                  <a:outerShdw blurRad="38100" dist="38100" dir="2700000" algn="tl">
                    <a:srgbClr val="000000">
                      <a:alpha val="43137"/>
                    </a:srgbClr>
                  </a:outerShdw>
                </a:effectLst>
                <a:latin typeface="Bernard MT Condensed" pitchFamily="18" charset="0"/>
              </a:rPr>
              <a:t>TODO LO QUE AHORA TENEMOS ES OBRA DE NUESTRAS PRIMERAS HERMANAS, EMPEZANDO DESDE LA MADRE SUPERIORA QUE TRABAJO TANTO POR VER EMBELLECER LA CASA Y BRINDARNOS LO MEJOR</a:t>
            </a:r>
            <a:br>
              <a:rPr lang="es-CO" sz="5400" dirty="0" smtClean="0">
                <a:effectLst>
                  <a:outerShdw blurRad="38100" dist="38100" dir="2700000" algn="tl">
                    <a:srgbClr val="000000">
                      <a:alpha val="43137"/>
                    </a:srgbClr>
                  </a:outerShdw>
                </a:effectLst>
                <a:latin typeface="Bernard MT Condensed" pitchFamily="18" charset="0"/>
              </a:rPr>
            </a:br>
            <a:endParaRPr lang="es-CO" sz="54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2542124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La mies es mucha y los obreros pocos… </a:t>
            </a:r>
            <a:endParaRPr lang="es-CO" dirty="0">
              <a:solidFill>
                <a:schemeClr val="bg1"/>
              </a:solidFill>
              <a:latin typeface="Bernard MT Condensed" pitchFamily="18" charset="0"/>
            </a:endParaRPr>
          </a:p>
        </p:txBody>
      </p:sp>
      <p:sp>
        <p:nvSpPr>
          <p:cNvPr id="6" name="5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2034" r="2223" b="6370"/>
          <a:stretch/>
        </p:blipFill>
        <p:spPr>
          <a:xfrm>
            <a:off x="2987825" y="1253982"/>
            <a:ext cx="6048672" cy="5556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Marcador de contenido"/>
          <p:cNvSpPr>
            <a:spLocks noGrp="1"/>
          </p:cNvSpPr>
          <p:nvPr>
            <p:ph sz="quarter" idx="13"/>
          </p:nvPr>
        </p:nvSpPr>
        <p:spPr>
          <a:xfrm>
            <a:off x="2134" y="1301056"/>
            <a:ext cx="3057698" cy="5493994"/>
          </a:xfrm>
        </p:spPr>
        <p:txBody>
          <a:bodyPr>
            <a:noAutofit/>
          </a:bodyPr>
          <a:lstStyle/>
          <a:p>
            <a:r>
              <a:rPr lang="es-CO" sz="2800" dirty="0" smtClean="0">
                <a:solidFill>
                  <a:schemeClr val="tx1"/>
                </a:solidFill>
              </a:rPr>
              <a:t>Por esta razón es nombrada Sor María </a:t>
            </a:r>
            <a:r>
              <a:rPr lang="es-CO" sz="2800" dirty="0" err="1" smtClean="0">
                <a:solidFill>
                  <a:schemeClr val="tx1"/>
                </a:solidFill>
              </a:rPr>
              <a:t>Agnesina</a:t>
            </a:r>
            <a:r>
              <a:rPr lang="es-CO" sz="2800" dirty="0" smtClean="0">
                <a:solidFill>
                  <a:schemeClr val="tx1"/>
                </a:solidFill>
              </a:rPr>
              <a:t> </a:t>
            </a:r>
            <a:r>
              <a:rPr lang="es-CO" sz="2800" dirty="0" err="1" smtClean="0">
                <a:solidFill>
                  <a:schemeClr val="tx1"/>
                </a:solidFill>
              </a:rPr>
              <a:t>Ercoli</a:t>
            </a:r>
            <a:r>
              <a:rPr lang="es-CO" sz="2800" dirty="0" smtClean="0">
                <a:solidFill>
                  <a:schemeClr val="tx1"/>
                </a:solidFill>
              </a:rPr>
              <a:t> Madre Maestra y formadora de novicias que junto con Sor María Juliana son destinadas para Colombia a esparcir la semilla sembrada.</a:t>
            </a:r>
            <a:endParaRPr lang="es-CO" sz="2800" dirty="0">
              <a:solidFill>
                <a:schemeClr val="tx1"/>
              </a:solidFill>
            </a:endParaRPr>
          </a:p>
        </p:txBody>
      </p:sp>
    </p:spTree>
    <p:extLst>
      <p:ext uri="{BB962C8B-B14F-4D97-AF65-F5344CB8AC3E}">
        <p14:creationId xmlns:p14="http://schemas.microsoft.com/office/powerpoint/2010/main" val="2454611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74320" y="0"/>
            <a:ext cx="8595360" cy="6236208"/>
          </a:xfrm>
        </p:spPr>
        <p:txBody>
          <a:bodyPr/>
          <a:lstStyle/>
          <a:p>
            <a:r>
              <a:rPr lang="es-CO" dirty="0" smtClean="0">
                <a:solidFill>
                  <a:schemeClr val="tx1"/>
                </a:solidFill>
                <a:latin typeface="Arial" pitchFamily="34" charset="0"/>
                <a:cs typeface="Arial" pitchFamily="34" charset="0"/>
              </a:rPr>
              <a:t>Generosas, mostrando siempre la sonrisa sincera y alegre de alma consagrada al señor, emprenden una nueva etapa en su vida; tierra desconocida para ellas, pero con ellas esta Dios que las fortalece y hará sentir en ellas su presencia.</a:t>
            </a:r>
          </a:p>
          <a:p>
            <a:endParaRPr lang="es-CO" dirty="0">
              <a:solidFill>
                <a:schemeClr val="tx1"/>
              </a:solidFill>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484784"/>
            <a:ext cx="4464496"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66940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dirty="0" smtClean="0">
                <a:solidFill>
                  <a:schemeClr val="bg1"/>
                </a:solidFill>
                <a:latin typeface="Bernard MT Condensed" pitchFamily="18" charset="0"/>
              </a:rPr>
              <a:t>Esta es nuestra comunidad robledo en  el año 1974</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24038"/>
            <a:ext cx="5263082" cy="5317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Marcador de contenido"/>
          <p:cNvSpPr>
            <a:spLocks noGrp="1"/>
          </p:cNvSpPr>
          <p:nvPr>
            <p:ph sz="quarter" idx="13"/>
          </p:nvPr>
        </p:nvSpPr>
        <p:spPr>
          <a:xfrm>
            <a:off x="5292080" y="1268761"/>
            <a:ext cx="3851920" cy="5472606"/>
          </a:xfrm>
        </p:spPr>
        <p:txBody>
          <a:bodyPr>
            <a:normAutofit/>
          </a:bodyPr>
          <a:lstStyle/>
          <a:p>
            <a:r>
              <a:rPr lang="es-CO" sz="2800" dirty="0" smtClean="0">
                <a:solidFill>
                  <a:schemeClr val="tx1"/>
                </a:solidFill>
                <a:latin typeface="Arial" pitchFamily="34" charset="0"/>
                <a:cs typeface="Arial" pitchFamily="34" charset="0"/>
              </a:rPr>
              <a:t>Fotografía formada por: La Madre </a:t>
            </a:r>
            <a:r>
              <a:rPr lang="es-CO" sz="2800" dirty="0" err="1" smtClean="0">
                <a:solidFill>
                  <a:schemeClr val="tx1"/>
                </a:solidFill>
                <a:latin typeface="Arial" pitchFamily="34" charset="0"/>
                <a:cs typeface="Arial" pitchFamily="34" charset="0"/>
              </a:rPr>
              <a:t>Teofila</a:t>
            </a:r>
            <a:r>
              <a:rPr lang="es-CO" sz="2800" dirty="0" smtClean="0">
                <a:solidFill>
                  <a:schemeClr val="tx1"/>
                </a:solidFill>
                <a:latin typeface="Arial" pitchFamily="34" charset="0"/>
                <a:cs typeface="Arial" pitchFamily="34" charset="0"/>
              </a:rPr>
              <a:t>, Sor </a:t>
            </a:r>
            <a:r>
              <a:rPr lang="es-CO" sz="2800" dirty="0" err="1" smtClean="0">
                <a:solidFill>
                  <a:schemeClr val="tx1"/>
                </a:solidFill>
                <a:latin typeface="Arial" pitchFamily="34" charset="0"/>
                <a:cs typeface="Arial" pitchFamily="34" charset="0"/>
              </a:rPr>
              <a:t>Agnesina</a:t>
            </a:r>
            <a:r>
              <a:rPr lang="es-CO" sz="2800" dirty="0" smtClean="0">
                <a:solidFill>
                  <a:schemeClr val="tx1"/>
                </a:solidFill>
                <a:latin typeface="Arial" pitchFamily="34" charset="0"/>
                <a:cs typeface="Arial" pitchFamily="34" charset="0"/>
              </a:rPr>
              <a:t> </a:t>
            </a:r>
            <a:r>
              <a:rPr lang="es-CO" sz="2800" dirty="0" err="1" smtClean="0">
                <a:solidFill>
                  <a:schemeClr val="tx1"/>
                </a:solidFill>
                <a:latin typeface="Arial" pitchFamily="34" charset="0"/>
                <a:cs typeface="Arial" pitchFamily="34" charset="0"/>
              </a:rPr>
              <a:t>Ercoli</a:t>
            </a:r>
            <a:r>
              <a:rPr lang="es-CO" sz="2800" dirty="0" smtClean="0">
                <a:solidFill>
                  <a:schemeClr val="tx1"/>
                </a:solidFill>
                <a:latin typeface="Arial" pitchFamily="34" charset="0"/>
                <a:cs typeface="Arial" pitchFamily="34" charset="0"/>
              </a:rPr>
              <a:t>, Sor teresa, Sor </a:t>
            </a:r>
            <a:r>
              <a:rPr lang="es-CO" sz="2800" dirty="0" err="1" smtClean="0">
                <a:solidFill>
                  <a:schemeClr val="tx1"/>
                </a:solidFill>
                <a:latin typeface="Arial" pitchFamily="34" charset="0"/>
                <a:cs typeface="Arial" pitchFamily="34" charset="0"/>
              </a:rPr>
              <a:t>Rosangela</a:t>
            </a:r>
            <a:r>
              <a:rPr lang="es-CO" sz="2800" dirty="0" smtClean="0">
                <a:solidFill>
                  <a:schemeClr val="tx1"/>
                </a:solidFill>
                <a:latin typeface="Arial" pitchFamily="34" charset="0"/>
                <a:cs typeface="Arial" pitchFamily="34" charset="0"/>
              </a:rPr>
              <a:t>, y el grupo de postulantes de las cuales quedaron Sor Cielo Agudelo, Sor Herminia Rivera y Sor Luz Marina Restrepo.</a:t>
            </a:r>
            <a:endParaRPr lang="es-CO"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38542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Se abre el noviciado y se da la toma de habito de las 3 primeras postulantes… </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40614" t="3078" r="18556" b="61907"/>
          <a:stretch/>
        </p:blipFill>
        <p:spPr>
          <a:xfrm>
            <a:off x="2051720" y="1340768"/>
            <a:ext cx="5256584" cy="5319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8193602"/>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591550" cy="1066801"/>
          </a:xfrm>
        </p:spPr>
        <p:txBody>
          <a:bodyPr>
            <a:noAutofit/>
          </a:bodyPr>
          <a:lstStyle/>
          <a:p>
            <a:r>
              <a:rPr lang="es-CO" dirty="0" smtClean="0">
                <a:solidFill>
                  <a:schemeClr val="bg1"/>
                </a:solidFill>
                <a:latin typeface="Bernard MT Condensed" pitchFamily="18" charset="0"/>
              </a:rPr>
              <a:t>La comunidad crece: porque el señor no desatiende las suplicas de quienes con fe piden y saben esperar</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0268" t="5744" r="23309" b="69230"/>
          <a:stretch/>
        </p:blipFill>
        <p:spPr>
          <a:xfrm>
            <a:off x="2339752" y="1951468"/>
            <a:ext cx="6604073"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Marcador de contenido"/>
          <p:cNvSpPr>
            <a:spLocks noGrp="1"/>
          </p:cNvSpPr>
          <p:nvPr>
            <p:ph sz="quarter" idx="13"/>
          </p:nvPr>
        </p:nvSpPr>
        <p:spPr>
          <a:xfrm>
            <a:off x="0" y="1951468"/>
            <a:ext cx="2425472" cy="4535400"/>
          </a:xfrm>
        </p:spPr>
        <p:txBody>
          <a:bodyPr>
            <a:normAutofit/>
          </a:bodyPr>
          <a:lstStyle/>
          <a:p>
            <a:r>
              <a:rPr lang="es-CO" sz="3200" dirty="0" smtClean="0">
                <a:solidFill>
                  <a:schemeClr val="tx1"/>
                </a:solidFill>
                <a:latin typeface="Arial" pitchFamily="34" charset="0"/>
                <a:cs typeface="Arial" pitchFamily="34" charset="0"/>
              </a:rPr>
              <a:t>La segunda toma de habito y la primera profesión se celebran en 1976:</a:t>
            </a:r>
            <a:endParaRPr lang="es-CO"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73398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dirty="0" smtClean="0">
                <a:solidFill>
                  <a:schemeClr val="bg1"/>
                </a:solidFill>
                <a:latin typeface="Bernard MT Condensed" pitchFamily="18" charset="0"/>
              </a:rPr>
              <a:t>¿Como surgió nuestra comunidad Colombiana?</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a:xfrm>
            <a:off x="323528" y="1340768"/>
            <a:ext cx="8595360" cy="4937760"/>
          </a:xfrm>
        </p:spPr>
        <p:txBody>
          <a:bodyPr>
            <a:normAutofit fontScale="92500"/>
          </a:bodyPr>
          <a:lstStyle/>
          <a:p>
            <a:r>
              <a:rPr lang="es-CO" sz="2400" dirty="0" smtClean="0">
                <a:solidFill>
                  <a:schemeClr val="tx1"/>
                </a:solidFill>
              </a:rPr>
              <a:t>Siendo superiora general la Reverenda Madre Augusta </a:t>
            </a:r>
            <a:r>
              <a:rPr lang="es-CO" sz="2400" dirty="0" err="1" smtClean="0">
                <a:solidFill>
                  <a:schemeClr val="tx1"/>
                </a:solidFill>
              </a:rPr>
              <a:t>Merlini</a:t>
            </a:r>
            <a:r>
              <a:rPr lang="es-CO" sz="2400" dirty="0" smtClean="0">
                <a:solidFill>
                  <a:schemeClr val="tx1"/>
                </a:solidFill>
              </a:rPr>
              <a:t>, tiene la oportunidad de conocer al padre Donato </a:t>
            </a:r>
            <a:r>
              <a:rPr lang="es-CO" sz="2400" dirty="0" err="1" smtClean="0">
                <a:solidFill>
                  <a:schemeClr val="tx1"/>
                </a:solidFill>
              </a:rPr>
              <a:t>d´Andrea</a:t>
            </a:r>
            <a:r>
              <a:rPr lang="es-CO" sz="2400" dirty="0" smtClean="0">
                <a:solidFill>
                  <a:schemeClr val="tx1"/>
                </a:solidFill>
              </a:rPr>
              <a:t>, Siervo De María que en el momento desarrollaba su misión en Colombia luego de contarle su experiencia, la Reverenda </a:t>
            </a:r>
            <a:r>
              <a:rPr lang="es-CO" sz="2400" dirty="0">
                <a:solidFill>
                  <a:schemeClr val="tx1"/>
                </a:solidFill>
              </a:rPr>
              <a:t>M</a:t>
            </a:r>
            <a:r>
              <a:rPr lang="es-CO" sz="2400" dirty="0" smtClean="0">
                <a:solidFill>
                  <a:schemeClr val="tx1"/>
                </a:solidFill>
              </a:rPr>
              <a:t>adre siente la necesidad de las vocaciones; así que empieza a realizar el proyecto de abrir una casa en Colombia.</a:t>
            </a:r>
          </a:p>
          <a:p>
            <a:endParaRPr lang="es-CO" sz="2400" dirty="0">
              <a:solidFill>
                <a:schemeClr val="tx1"/>
              </a:solidFill>
            </a:endParaRPr>
          </a:p>
          <a:p>
            <a:r>
              <a:rPr lang="es-CO" sz="2400" dirty="0" smtClean="0">
                <a:solidFill>
                  <a:schemeClr val="tx1"/>
                </a:solidFill>
              </a:rPr>
              <a:t>Todo fue voluntad de Dios, porque “nada subsiste si él no lo permite” la Madre con una fe firme en la providencia se acoge a la mano poderosa de quien lo puede todo. Fue un largo periodo de 2 años pero La Reverenda Madre supo esperar con gran madurez y prudencia. Fue en la tarde del 30 de Diciembre de 1972 en una linda </a:t>
            </a:r>
            <a:r>
              <a:rPr lang="es-CO" sz="2400" dirty="0">
                <a:solidFill>
                  <a:schemeClr val="tx1"/>
                </a:solidFill>
              </a:rPr>
              <a:t>E</a:t>
            </a:r>
            <a:r>
              <a:rPr lang="es-CO" sz="2400" dirty="0" smtClean="0">
                <a:solidFill>
                  <a:schemeClr val="tx1"/>
                </a:solidFill>
              </a:rPr>
              <a:t>ucaristía y en presencia de toda la congregación que la Madre María Teófila </a:t>
            </a:r>
            <a:r>
              <a:rPr lang="es-CO" sz="2400" dirty="0" err="1" smtClean="0">
                <a:solidFill>
                  <a:schemeClr val="tx1"/>
                </a:solidFill>
              </a:rPr>
              <a:t>Trevisán</a:t>
            </a:r>
            <a:r>
              <a:rPr lang="es-CO" sz="2400" dirty="0" smtClean="0">
                <a:solidFill>
                  <a:schemeClr val="tx1"/>
                </a:solidFill>
              </a:rPr>
              <a:t> y Sor  María Bruna, recibieron el crucifijo de nuevas misioneras.</a:t>
            </a:r>
            <a:endParaRPr lang="es-CO" sz="2400" dirty="0">
              <a:solidFill>
                <a:schemeClr val="tx1"/>
              </a:solidFill>
            </a:endParaRPr>
          </a:p>
        </p:txBody>
      </p:sp>
      <p:sp>
        <p:nvSpPr>
          <p:cNvPr id="4" name="3 Rectángulo"/>
          <p:cNvSpPr/>
          <p:nvPr/>
        </p:nvSpPr>
        <p:spPr>
          <a:xfrm>
            <a:off x="0" y="5943600"/>
            <a:ext cx="9144000" cy="914400"/>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2784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4000" dirty="0" smtClean="0">
                <a:solidFill>
                  <a:schemeClr val="bg1"/>
                </a:solidFill>
                <a:latin typeface="Bernard MT Condensed" pitchFamily="18" charset="0"/>
              </a:rPr>
              <a:t>Lo que importa no es la cantidad sino la calidad</a:t>
            </a:r>
            <a:endParaRPr lang="es-CO" sz="4000"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lstStyle/>
          <a:p>
            <a:r>
              <a:rPr lang="es-CO" dirty="0" smtClean="0">
                <a:solidFill>
                  <a:schemeClr val="tx1"/>
                </a:solidFill>
                <a:latin typeface="Arial" pitchFamily="34" charset="0"/>
                <a:cs typeface="Arial" pitchFamily="34" charset="0"/>
              </a:rPr>
              <a:t>Muchas de este lindo grupo ya se retiraron pero no por eso la comunidad decae…</a:t>
            </a:r>
            <a:endParaRPr lang="es-CO" dirty="0">
              <a:solidFill>
                <a:schemeClr val="tx1"/>
              </a:solidFill>
              <a:latin typeface="Arial" pitchFamily="34" charset="0"/>
              <a:cs typeface="Arial" pitchFamily="34"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1282" t="5436" r="21281" b="69743"/>
          <a:stretch/>
        </p:blipFill>
        <p:spPr>
          <a:xfrm>
            <a:off x="1043607" y="2027526"/>
            <a:ext cx="6739801" cy="4797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0626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8233" y="-475543"/>
            <a:ext cx="8591550" cy="1066801"/>
          </a:xfrm>
        </p:spPr>
        <p:txBody>
          <a:bodyPr/>
          <a:lstStyle/>
          <a:p>
            <a:pPr algn="ctr"/>
            <a:r>
              <a:rPr lang="es-CO" dirty="0" smtClean="0">
                <a:solidFill>
                  <a:schemeClr val="bg1"/>
                </a:solidFill>
                <a:latin typeface="Bernard MT Condensed" pitchFamily="18" charset="0"/>
              </a:rPr>
              <a:t>Siempre con una sonrisa para Dios</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nvPicPr>
        <p:blipFill rotWithShape="1">
          <a:blip r:embed="rId2" cstate="print">
            <a:extLst>
              <a:ext uri="{28A0092B-C50C-407E-A947-70E740481C1C}">
                <a14:useLocalDpi xmlns:a14="http://schemas.microsoft.com/office/drawing/2010/main" val="0"/>
              </a:ext>
            </a:extLst>
          </a:blip>
          <a:srcRect l="41552" t="1947" r="17149" b="63047"/>
          <a:stretch/>
        </p:blipFill>
        <p:spPr>
          <a:xfrm>
            <a:off x="1907704" y="591258"/>
            <a:ext cx="5393428" cy="6150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3331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Se da inicio a una nueva casa..</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lstStyle/>
          <a:p>
            <a:r>
              <a:rPr lang="es-CO" dirty="0" smtClean="0">
                <a:solidFill>
                  <a:schemeClr val="tx1"/>
                </a:solidFill>
              </a:rPr>
              <a:t>En Noviembre de 1977, se abrió la casa de la Estrella. Inicialmente son destinadas  para esta casa Sor María Emiliana </a:t>
            </a:r>
            <a:r>
              <a:rPr lang="es-CO" dirty="0" err="1" smtClean="0">
                <a:solidFill>
                  <a:schemeClr val="tx1"/>
                </a:solidFill>
              </a:rPr>
              <a:t>Fabrizzi</a:t>
            </a:r>
            <a:r>
              <a:rPr lang="es-CO" dirty="0" smtClean="0">
                <a:solidFill>
                  <a:schemeClr val="tx1"/>
                </a:solidFill>
              </a:rPr>
              <a:t> y Sor María Cielo Agudelo.</a:t>
            </a:r>
            <a:endParaRPr lang="es-CO" dirty="0">
              <a:solidFill>
                <a:schemeClr val="tx1"/>
              </a:solidFill>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13849" t="5745" r="18917" b="65742"/>
          <a:stretch/>
        </p:blipFill>
        <p:spPr>
          <a:xfrm>
            <a:off x="611560" y="2384685"/>
            <a:ext cx="7344816" cy="4140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0679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3897" t="7165" r="17855" b="65044"/>
          <a:stretch/>
        </p:blipFill>
        <p:spPr>
          <a:xfrm>
            <a:off x="251520" y="332656"/>
            <a:ext cx="8496944" cy="6335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82920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bg1"/>
                </a:solidFill>
              </a:rPr>
              <a:t>La Casa de la Estrella en 1978</a:t>
            </a:r>
            <a:endParaRPr lang="es-CO" dirty="0">
              <a:solidFill>
                <a:schemeClr val="bg1"/>
              </a:solidFill>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3" name="2 Marcador de contenido"/>
          <p:cNvSpPr>
            <a:spLocks noGrp="1"/>
          </p:cNvSpPr>
          <p:nvPr>
            <p:ph sz="quarter" idx="13"/>
          </p:nvPr>
        </p:nvSpPr>
        <p:spPr/>
        <p:txBody>
          <a:bodyPr/>
          <a:lstStyle/>
          <a:p>
            <a:r>
              <a:rPr lang="es-CO" dirty="0" smtClean="0">
                <a:solidFill>
                  <a:schemeClr val="tx1"/>
                </a:solidFill>
                <a:latin typeface="Arial" pitchFamily="34" charset="0"/>
                <a:cs typeface="Arial" pitchFamily="34" charset="0"/>
              </a:rPr>
              <a:t>Conforman la comunidad: Sor Emiliana, Sor María Cielo, Sor Blanca Nelly y Sor María Romelia. Las dos ultimas trabajan en un nuevo Apostolado durante la semana: El kínder</a:t>
            </a:r>
            <a:endParaRPr lang="es-CO" dirty="0">
              <a:solidFill>
                <a:schemeClr val="tx1"/>
              </a:solidFill>
              <a:latin typeface="Arial" pitchFamily="34" charset="0"/>
              <a:cs typeface="Arial" pitchFamily="34" charset="0"/>
            </a:endParaRP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4525" t="6359" r="16215" b="65539"/>
          <a:stretch/>
        </p:blipFill>
        <p:spPr>
          <a:xfrm>
            <a:off x="1043609" y="2348880"/>
            <a:ext cx="6840760" cy="4392488"/>
          </a:xfrm>
          <a:prstGeom prst="rect">
            <a:avLst/>
          </a:prstGeom>
        </p:spPr>
      </p:pic>
    </p:spTree>
    <p:extLst>
      <p:ext uri="{BB962C8B-B14F-4D97-AF65-F5344CB8AC3E}">
        <p14:creationId xmlns:p14="http://schemas.microsoft.com/office/powerpoint/2010/main" val="3189048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dirty="0" smtClean="0">
                <a:solidFill>
                  <a:schemeClr val="bg1"/>
                </a:solidFill>
                <a:latin typeface="Bernard MT Condensed" pitchFamily="18" charset="0"/>
              </a:rPr>
              <a:t>Sor Emiliana y su Apostolado con los presos</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a:xfrm>
            <a:off x="0" y="1294229"/>
            <a:ext cx="4499993" cy="5478846"/>
          </a:xfrm>
        </p:spPr>
        <p:txBody>
          <a:bodyPr>
            <a:normAutofit/>
          </a:bodyPr>
          <a:lstStyle/>
          <a:p>
            <a:r>
              <a:rPr lang="es-CO" sz="2400" dirty="0" smtClean="0">
                <a:solidFill>
                  <a:schemeClr val="tx1"/>
                </a:solidFill>
                <a:latin typeface="Arial" pitchFamily="34" charset="0"/>
                <a:cs typeface="Arial" pitchFamily="34" charset="0"/>
              </a:rPr>
              <a:t>Ella cuidaba de Elvirita la mujer que donaría la casa de la Estrella a la congregación al termino de sus días, con el fin de que las hermanas le brindaran  cariño.</a:t>
            </a:r>
          </a:p>
          <a:p>
            <a:r>
              <a:rPr lang="es-CO" sz="2400" dirty="0" smtClean="0">
                <a:solidFill>
                  <a:schemeClr val="tx1"/>
                </a:solidFill>
                <a:latin typeface="Arial" pitchFamily="34" charset="0"/>
                <a:cs typeface="Arial" pitchFamily="34" charset="0"/>
              </a:rPr>
              <a:t>Y también podemos ver en  la fotografía el cariño y la confianza que Sor Emiliana brindaba a los presos, va en compañía de Sor Herminia:</a:t>
            </a:r>
            <a:endParaRPr lang="es-CO" sz="2400" dirty="0">
              <a:solidFill>
                <a:schemeClr val="tx1"/>
              </a:solidFill>
              <a:latin typeface="Arial" pitchFamily="34" charset="0"/>
              <a:cs typeface="Arial" pitchFamily="34"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34333" t="5334" r="25675" b="70051"/>
          <a:stretch/>
        </p:blipFill>
        <p:spPr>
          <a:xfrm>
            <a:off x="4437975" y="1311031"/>
            <a:ext cx="4646170" cy="5432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9751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dirty="0" smtClean="0">
                <a:solidFill>
                  <a:schemeClr val="bg1"/>
                </a:solidFill>
                <a:latin typeface="Bernard MT Condensed" pitchFamily="18" charset="0"/>
              </a:rPr>
              <a:t>El Kínder en la Estrella es inaugurado con 60 niños</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4188" t="4756" r="17618" b="69884"/>
          <a:stretch/>
        </p:blipFill>
        <p:spPr>
          <a:xfrm>
            <a:off x="971600" y="1340769"/>
            <a:ext cx="7285711" cy="5323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58017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bg1"/>
                </a:solidFill>
                <a:latin typeface="Bernard MT Condensed" pitchFamily="18" charset="0"/>
              </a:rPr>
              <a:t>Los niños y las hermanas celebran el día de las Madres…</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5127" t="2762" r="17149" b="73303"/>
          <a:stretch/>
        </p:blipFill>
        <p:spPr>
          <a:xfrm>
            <a:off x="758068" y="1268360"/>
            <a:ext cx="8013462" cy="540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435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11 de Mayo de 1978</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2311" t="5896" r="20434" b="71594"/>
          <a:stretch/>
        </p:blipFill>
        <p:spPr>
          <a:xfrm>
            <a:off x="650425" y="1364852"/>
            <a:ext cx="7936830" cy="5139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7667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La comunidad caracterizada por la unidad y la fraternidad</a:t>
            </a:r>
            <a:endParaRPr lang="es-CO" dirty="0">
              <a:solidFill>
                <a:schemeClr val="bg1"/>
              </a:solidFill>
              <a:latin typeface="Bernard MT Condensed" pitchFamily="18" charset="0"/>
            </a:endParaRPr>
          </a:p>
        </p:txBody>
      </p:sp>
      <p:sp>
        <p:nvSpPr>
          <p:cNvPr id="7" name="6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6" name="5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9964" t="5897" r="23249" b="68744"/>
          <a:stretch/>
        </p:blipFill>
        <p:spPr>
          <a:xfrm>
            <a:off x="971600" y="1412776"/>
            <a:ext cx="7293669"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4341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1" y="-53445"/>
            <a:ext cx="8591550" cy="1066801"/>
          </a:xfrm>
        </p:spPr>
        <p:txBody>
          <a:bodyPr>
            <a:normAutofit/>
          </a:bodyPr>
          <a:lstStyle/>
          <a:p>
            <a:pPr algn="ctr"/>
            <a:r>
              <a:rPr lang="es-CO" sz="4400" dirty="0" smtClean="0">
                <a:solidFill>
                  <a:schemeClr val="bg1"/>
                </a:solidFill>
                <a:latin typeface="Bernard MT Condensed" pitchFamily="18" charset="0"/>
              </a:rPr>
              <a:t>Hacia Colombia…</a:t>
            </a:r>
            <a:endParaRPr lang="es-CO" sz="4400" dirty="0">
              <a:solidFill>
                <a:schemeClr val="bg1"/>
              </a:solidFill>
              <a:latin typeface="Bernard MT Condensed" pitchFamily="18" charset="0"/>
            </a:endParaRPr>
          </a:p>
        </p:txBody>
      </p:sp>
      <p:sp>
        <p:nvSpPr>
          <p:cNvPr id="5" name="4 Rectángulo"/>
          <p:cNvSpPr/>
          <p:nvPr/>
        </p:nvSpPr>
        <p:spPr>
          <a:xfrm flipH="1">
            <a:off x="-4" y="5500048"/>
            <a:ext cx="9144001" cy="1345956"/>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3" name="2 Marcador de contenido"/>
          <p:cNvSpPr>
            <a:spLocks noGrp="1"/>
          </p:cNvSpPr>
          <p:nvPr>
            <p:ph sz="quarter" idx="13"/>
          </p:nvPr>
        </p:nvSpPr>
        <p:spPr>
          <a:xfrm>
            <a:off x="30294" y="1124744"/>
            <a:ext cx="3003452" cy="5482180"/>
          </a:xfrm>
        </p:spPr>
        <p:txBody>
          <a:bodyPr>
            <a:normAutofit fontScale="70000" lnSpcReduction="20000"/>
          </a:bodyPr>
          <a:lstStyle/>
          <a:p>
            <a:r>
              <a:rPr lang="es-CO" sz="3400" dirty="0" smtClean="0">
                <a:solidFill>
                  <a:schemeClr val="tx1"/>
                </a:solidFill>
                <a:latin typeface="Arial" pitchFamily="34" charset="0"/>
                <a:cs typeface="Arial" pitchFamily="34" charset="0"/>
              </a:rPr>
              <a:t>El día 7 de Febrero de 1.973 partieron de Italia mientras que de Chile partió hacia Colombia Sor María Flora </a:t>
            </a:r>
            <a:r>
              <a:rPr lang="es-CO" sz="3400" dirty="0" err="1" smtClean="0">
                <a:solidFill>
                  <a:schemeClr val="tx1"/>
                </a:solidFill>
                <a:latin typeface="Arial" pitchFamily="34" charset="0"/>
                <a:cs typeface="Arial" pitchFamily="34" charset="0"/>
              </a:rPr>
              <a:t>Taglia</a:t>
            </a:r>
            <a:r>
              <a:rPr lang="es-CO" sz="3400" dirty="0" smtClean="0">
                <a:solidFill>
                  <a:schemeClr val="tx1"/>
                </a:solidFill>
                <a:latin typeface="Arial" pitchFamily="34" charset="0"/>
                <a:cs typeface="Arial" pitchFamily="34" charset="0"/>
              </a:rPr>
              <a:t> </a:t>
            </a:r>
            <a:r>
              <a:rPr lang="es-CO" sz="3400" dirty="0" err="1" smtClean="0">
                <a:solidFill>
                  <a:schemeClr val="tx1"/>
                </a:solidFill>
                <a:latin typeface="Arial" pitchFamily="34" charset="0"/>
                <a:cs typeface="Arial" pitchFamily="34" charset="0"/>
              </a:rPr>
              <a:t>Zucchi</a:t>
            </a:r>
            <a:r>
              <a:rPr lang="es-CO" sz="3400" dirty="0" smtClean="0">
                <a:solidFill>
                  <a:schemeClr val="tx1"/>
                </a:solidFill>
                <a:latin typeface="Arial" pitchFamily="34" charset="0"/>
                <a:cs typeface="Arial" pitchFamily="34" charset="0"/>
              </a:rPr>
              <a:t>. </a:t>
            </a:r>
          </a:p>
          <a:p>
            <a:r>
              <a:rPr lang="es-CO" sz="3400" dirty="0" smtClean="0">
                <a:solidFill>
                  <a:schemeClr val="tx1"/>
                </a:solidFill>
                <a:latin typeface="Arial" pitchFamily="34" charset="0"/>
                <a:cs typeface="Arial" pitchFamily="34" charset="0"/>
              </a:rPr>
              <a:t>La reverenda Madre y la que entonces era vicaria Sor María </a:t>
            </a:r>
            <a:r>
              <a:rPr lang="es-CO" sz="3400" dirty="0" err="1" smtClean="0">
                <a:solidFill>
                  <a:schemeClr val="tx1"/>
                </a:solidFill>
                <a:latin typeface="Arial" pitchFamily="34" charset="0"/>
                <a:cs typeface="Arial" pitchFamily="34" charset="0"/>
              </a:rPr>
              <a:t>Leonia</a:t>
            </a:r>
            <a:r>
              <a:rPr lang="es-CO" sz="3400" dirty="0" smtClean="0">
                <a:solidFill>
                  <a:schemeClr val="tx1"/>
                </a:solidFill>
                <a:latin typeface="Arial" pitchFamily="34" charset="0"/>
                <a:cs typeface="Arial" pitchFamily="34" charset="0"/>
              </a:rPr>
              <a:t> </a:t>
            </a:r>
            <a:r>
              <a:rPr lang="es-CO" sz="3400" dirty="0" err="1" smtClean="0">
                <a:solidFill>
                  <a:schemeClr val="tx1"/>
                </a:solidFill>
                <a:latin typeface="Arial" pitchFamily="34" charset="0"/>
                <a:cs typeface="Arial" pitchFamily="34" charset="0"/>
              </a:rPr>
              <a:t>Carloni</a:t>
            </a:r>
            <a:r>
              <a:rPr lang="es-CO" sz="3400" dirty="0" smtClean="0">
                <a:solidFill>
                  <a:schemeClr val="tx1"/>
                </a:solidFill>
                <a:latin typeface="Arial" pitchFamily="34" charset="0"/>
                <a:cs typeface="Arial" pitchFamily="34" charset="0"/>
              </a:rPr>
              <a:t> las acompañaron al puerto de </a:t>
            </a:r>
            <a:r>
              <a:rPr lang="es-CO" sz="3400" dirty="0" err="1" smtClean="0">
                <a:solidFill>
                  <a:schemeClr val="tx1"/>
                </a:solidFill>
                <a:latin typeface="Arial" pitchFamily="34" charset="0"/>
                <a:cs typeface="Arial" pitchFamily="34" charset="0"/>
              </a:rPr>
              <a:t>Genova</a:t>
            </a:r>
            <a:r>
              <a:rPr lang="es-CO" sz="3400" dirty="0" smtClean="0">
                <a:solidFill>
                  <a:schemeClr val="tx1"/>
                </a:solidFill>
                <a:latin typeface="Arial" pitchFamily="34" charset="0"/>
                <a:cs typeface="Arial" pitchFamily="34" charset="0"/>
              </a:rPr>
              <a:t> las cuales embarcaron en la nave “G. Verdi”.  </a:t>
            </a:r>
            <a:endParaRPr lang="es-CO" sz="3400" dirty="0">
              <a:solidFill>
                <a:schemeClr val="tx1"/>
              </a:solidFill>
              <a:latin typeface="Arial" pitchFamily="34" charset="0"/>
              <a:cs typeface="Arial" pitchFamily="34" charset="0"/>
            </a:endParaRP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6351" t="4308" r="15877" b="70770"/>
          <a:stretch/>
        </p:blipFill>
        <p:spPr>
          <a:xfrm>
            <a:off x="3059832" y="1013356"/>
            <a:ext cx="5988274"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7399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000" dirty="0" smtClean="0">
                <a:solidFill>
                  <a:schemeClr val="bg1"/>
                </a:solidFill>
                <a:latin typeface="Bernard MT Condensed" pitchFamily="18" charset="0"/>
              </a:rPr>
              <a:t>El Santísimo llega a la Estrella… </a:t>
            </a:r>
            <a:endParaRPr lang="es-CO" sz="4000"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normAutofit/>
          </a:bodyPr>
          <a:lstStyle/>
          <a:p>
            <a:r>
              <a:rPr lang="es-CO" sz="2400" dirty="0" smtClean="0">
                <a:solidFill>
                  <a:schemeClr val="tx1"/>
                </a:solidFill>
                <a:latin typeface="Arial" pitchFamily="34" charset="0"/>
                <a:cs typeface="Arial" pitchFamily="34" charset="0"/>
              </a:rPr>
              <a:t>El 15 de septiembre de 1979 se concede el permiso. Motivo de </a:t>
            </a:r>
            <a:r>
              <a:rPr lang="es-CO" sz="2400" dirty="0" err="1" smtClean="0">
                <a:solidFill>
                  <a:schemeClr val="tx1"/>
                </a:solidFill>
                <a:latin typeface="Arial" pitchFamily="34" charset="0"/>
                <a:cs typeface="Arial" pitchFamily="34" charset="0"/>
              </a:rPr>
              <a:t>alegria</a:t>
            </a:r>
            <a:r>
              <a:rPr lang="es-CO" sz="2400" dirty="0" smtClean="0">
                <a:solidFill>
                  <a:schemeClr val="tx1"/>
                </a:solidFill>
                <a:latin typeface="Arial" pitchFamily="34" charset="0"/>
                <a:cs typeface="Arial" pitchFamily="34" charset="0"/>
              </a:rPr>
              <a:t> para toda la comunidad.</a:t>
            </a:r>
            <a:endParaRPr lang="es-CO" sz="2400" dirty="0">
              <a:solidFill>
                <a:schemeClr val="tx1"/>
              </a:solidFill>
              <a:latin typeface="Arial" pitchFamily="34" charset="0"/>
              <a:cs typeface="Arial" pitchFamily="34"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7026" t="4923" r="14863" b="69846"/>
          <a:stretch/>
        </p:blipFill>
        <p:spPr>
          <a:xfrm>
            <a:off x="983737" y="2073862"/>
            <a:ext cx="6783501" cy="4658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2261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5" y="228599"/>
            <a:ext cx="8591550" cy="6080721"/>
          </a:xfrm>
        </p:spPr>
        <p:txBody>
          <a:bodyPr>
            <a:noAutofit/>
          </a:bodyPr>
          <a:lstStyle/>
          <a:p>
            <a:r>
              <a:rPr lang="es-CO" sz="5200" dirty="0" smtClean="0">
                <a:latin typeface="Bernard MT Condensed" pitchFamily="18" charset="0"/>
              </a:rPr>
              <a:t>Dios es el centro de nuestra vida, para Él hacemos todo lo que hacemos a Él la gloria por siempre, Él es único que nos puede dar la verdadera paz, por eso en nuestras comunidades no puede faltar el Santísimo.</a:t>
            </a:r>
            <a:endParaRPr lang="es-CO" sz="5200" dirty="0">
              <a:latin typeface="Bernard MT Condensed" pitchFamily="18" charset="0"/>
            </a:endParaRPr>
          </a:p>
        </p:txBody>
      </p:sp>
    </p:spTree>
    <p:extLst>
      <p:ext uri="{BB962C8B-B14F-4D97-AF65-F5344CB8AC3E}">
        <p14:creationId xmlns:p14="http://schemas.microsoft.com/office/powerpoint/2010/main" val="10446906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7" name="6 Marcador de contenido"/>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r="5865" b="22610"/>
          <a:stretch/>
        </p:blipFill>
        <p:spPr>
          <a:xfrm>
            <a:off x="179512" y="836712"/>
            <a:ext cx="4176463" cy="576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13738" y="836711"/>
            <a:ext cx="4134726" cy="5718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9829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4000" dirty="0" smtClean="0">
                <a:solidFill>
                  <a:schemeClr val="bg1"/>
                </a:solidFill>
                <a:latin typeface="Bernard MT Condensed" pitchFamily="18" charset="0"/>
              </a:rPr>
              <a:t>Se abre un colegio de primaria en la Estrella</a:t>
            </a:r>
            <a:endParaRPr lang="es-CO" sz="4000"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2780" t="7037" r="19495" b="69599"/>
          <a:stretch/>
        </p:blipFill>
        <p:spPr>
          <a:xfrm>
            <a:off x="1126537" y="1412776"/>
            <a:ext cx="7524235" cy="5016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99093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5" y="23540"/>
            <a:ext cx="8591550" cy="1066801"/>
          </a:xfrm>
        </p:spPr>
        <p:txBody>
          <a:bodyPr>
            <a:normAutofit/>
          </a:bodyPr>
          <a:lstStyle/>
          <a:p>
            <a:pPr algn="ctr"/>
            <a:r>
              <a:rPr lang="es-CO" sz="4400" dirty="0" smtClean="0">
                <a:solidFill>
                  <a:schemeClr val="bg1"/>
                </a:solidFill>
                <a:latin typeface="Bernard MT Condensed" pitchFamily="18" charset="0"/>
              </a:rPr>
              <a:t>Se cierra la casa de la Estrella…</a:t>
            </a:r>
            <a:endParaRPr lang="es-CO" sz="4400" dirty="0">
              <a:solidFill>
                <a:schemeClr val="bg1"/>
              </a:solidFill>
              <a:latin typeface="Bernard MT Condensed" pitchFamily="18" charset="0"/>
            </a:endParaRPr>
          </a:p>
        </p:txBody>
      </p:sp>
      <p:sp>
        <p:nvSpPr>
          <p:cNvPr id="3" name="2 Marcador de contenido"/>
          <p:cNvSpPr>
            <a:spLocks noGrp="1"/>
          </p:cNvSpPr>
          <p:nvPr>
            <p:ph sz="quarter" idx="13"/>
          </p:nvPr>
        </p:nvSpPr>
        <p:spPr>
          <a:xfrm>
            <a:off x="274320" y="1124744"/>
            <a:ext cx="8595360" cy="4937760"/>
          </a:xfrm>
        </p:spPr>
        <p:txBody>
          <a:bodyPr/>
          <a:lstStyle/>
          <a:p>
            <a:r>
              <a:rPr lang="es-CO" sz="2000" dirty="0">
                <a:solidFill>
                  <a:schemeClr val="tx1"/>
                </a:solidFill>
              </a:rPr>
              <a:t>En 1975 se da la visita de la Madre General Madre María Augusta a la casa de la </a:t>
            </a:r>
            <a:r>
              <a:rPr lang="es-CO" sz="2000" dirty="0" smtClean="0">
                <a:solidFill>
                  <a:schemeClr val="tx1"/>
                </a:solidFill>
              </a:rPr>
              <a:t>Ceja.</a:t>
            </a:r>
          </a:p>
          <a:p>
            <a:r>
              <a:rPr lang="es-CO" sz="2000" dirty="0" smtClean="0">
                <a:solidFill>
                  <a:schemeClr val="tx1"/>
                </a:solidFill>
              </a:rPr>
              <a:t>No </a:t>
            </a:r>
            <a:r>
              <a:rPr lang="es-CO" sz="2000" dirty="0" smtClean="0">
                <a:solidFill>
                  <a:schemeClr val="tx1"/>
                </a:solidFill>
              </a:rPr>
              <a:t>habiéndose podido con el colegio se cierra la casa de la Estrella y fue el </a:t>
            </a:r>
            <a:r>
              <a:rPr lang="es-CO" sz="2000" dirty="0" smtClean="0">
                <a:solidFill>
                  <a:schemeClr val="tx1"/>
                </a:solidFill>
              </a:rPr>
              <a:t>día </a:t>
            </a:r>
            <a:r>
              <a:rPr lang="es-CO" sz="2000" dirty="0" smtClean="0">
                <a:solidFill>
                  <a:schemeClr val="tx1"/>
                </a:solidFill>
              </a:rPr>
              <a:t>30 de Noviembre de 1980 cuando se decide dar fin  a esta labor así que las hermanas regresan a su nido… la casa de Robledo.</a:t>
            </a:r>
          </a:p>
          <a:p>
            <a:pPr marL="0" indent="0">
              <a:buNone/>
            </a:pPr>
            <a:endParaRPr lang="es-CO" sz="2000" dirty="0">
              <a:solidFill>
                <a:schemeClr val="tx1"/>
              </a:solidFill>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9392" t="10872" r="26687" b="71897"/>
          <a:stretch/>
        </p:blipFill>
        <p:spPr>
          <a:xfrm>
            <a:off x="1403648" y="2839184"/>
            <a:ext cx="6048672" cy="3908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234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dirty="0" smtClean="0">
                <a:solidFill>
                  <a:schemeClr val="bg1"/>
                </a:solidFill>
                <a:latin typeface="Bernard MT Condensed" pitchFamily="18" charset="0"/>
              </a:rPr>
              <a:t>Nuestra labor en la Ceja es muy humilde</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lstStyle/>
          <a:p>
            <a:r>
              <a:rPr lang="es-CO" dirty="0" smtClean="0">
                <a:solidFill>
                  <a:schemeClr val="tx1"/>
                </a:solidFill>
                <a:latin typeface="Arial" pitchFamily="34" charset="0"/>
                <a:cs typeface="Arial" pitchFamily="34" charset="0"/>
              </a:rPr>
              <a:t>El Apostolado de Caridad es la visita a los pobres, a los enfermos llevando el Santísimo y a los indígenas de la zona</a:t>
            </a:r>
            <a:r>
              <a:rPr lang="es-CO" dirty="0">
                <a:solidFill>
                  <a:schemeClr val="tx1"/>
                </a:solidFill>
              </a:rPr>
              <a:t>.</a:t>
            </a:r>
            <a:endParaRPr lang="es-CO" dirty="0"/>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 y="2100423"/>
            <a:ext cx="691515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1732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Siervas De María Dolorosa siempre dispuestas a servir, según nuestras capacidades y posibilidades</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2144375" y="1964342"/>
            <a:ext cx="5143281"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72108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Visita de la Madre superiora a la Ceja con la Comunidad de Robledo</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32636" t="5611" r="25126" b="57916"/>
          <a:stretch/>
        </p:blipFill>
        <p:spPr>
          <a:xfrm>
            <a:off x="2051720" y="1340768"/>
            <a:ext cx="4752528"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4221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Comunidad de la Ceja 1974</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30759" t="4756" r="27473" b="78718"/>
          <a:stretch/>
        </p:blipFill>
        <p:spPr>
          <a:xfrm>
            <a:off x="1043608" y="1556792"/>
            <a:ext cx="7128792"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0440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5" y="228600"/>
            <a:ext cx="8591550" cy="1544216"/>
          </a:xfrm>
        </p:spPr>
        <p:txBody>
          <a:bodyPr>
            <a:normAutofit fontScale="90000"/>
          </a:bodyPr>
          <a:lstStyle/>
          <a:p>
            <a:pPr algn="ctr"/>
            <a:r>
              <a:rPr lang="es-CO" dirty="0" smtClean="0">
                <a:solidFill>
                  <a:schemeClr val="bg1"/>
                </a:solidFill>
                <a:latin typeface="Bernard MT Condensed" pitchFamily="18" charset="0"/>
              </a:rPr>
              <a:t>Las Hermanas en compañía de los Padres Siervos De María: Padre Andrea </a:t>
            </a:r>
            <a:r>
              <a:rPr lang="es-CO" dirty="0" err="1" smtClean="0">
                <a:solidFill>
                  <a:schemeClr val="bg1"/>
                </a:solidFill>
                <a:latin typeface="Bernard MT Condensed" pitchFamily="18" charset="0"/>
              </a:rPr>
              <a:t>Ficarelli</a:t>
            </a:r>
            <a:r>
              <a:rPr lang="es-CO" dirty="0" smtClean="0">
                <a:solidFill>
                  <a:schemeClr val="bg1"/>
                </a:solidFill>
                <a:latin typeface="Bernard MT Condensed" pitchFamily="18" charset="0"/>
              </a:rPr>
              <a:t> y Padre Alfredo </a:t>
            </a:r>
            <a:r>
              <a:rPr lang="es-CO" dirty="0" err="1" smtClean="0">
                <a:solidFill>
                  <a:schemeClr val="bg1"/>
                </a:solidFill>
                <a:latin typeface="Bernard MT Condensed" pitchFamily="18" charset="0"/>
              </a:rPr>
              <a:t>Pantalone</a:t>
            </a:r>
            <a:r>
              <a:rPr lang="es-CO" dirty="0" smtClean="0">
                <a:solidFill>
                  <a:schemeClr val="bg1"/>
                </a:solidFill>
                <a:latin typeface="Bernard MT Condensed" pitchFamily="18" charset="0"/>
              </a:rPr>
              <a:t>.</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8166" t="6647" r="21276" b="68362"/>
          <a:stretch/>
        </p:blipFill>
        <p:spPr>
          <a:xfrm>
            <a:off x="1043608" y="1744126"/>
            <a:ext cx="7246329" cy="492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034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1152998" y="-712837"/>
            <a:ext cx="6607516" cy="8266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302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Sor María Bruna con la Madre </a:t>
            </a:r>
            <a:r>
              <a:rPr lang="es-CO" dirty="0" err="1" smtClean="0">
                <a:solidFill>
                  <a:schemeClr val="bg1"/>
                </a:solidFill>
                <a:latin typeface="Bernard MT Condensed" pitchFamily="18" charset="0"/>
              </a:rPr>
              <a:t>Teofila</a:t>
            </a:r>
            <a:r>
              <a:rPr lang="es-CO" dirty="0" smtClean="0">
                <a:solidFill>
                  <a:schemeClr val="bg1"/>
                </a:solidFill>
                <a:latin typeface="Bernard MT Condensed" pitchFamily="18" charset="0"/>
              </a:rPr>
              <a:t> en el año 1975</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32636" t="2191" r="23718" b="62192"/>
          <a:stretch/>
        </p:blipFill>
        <p:spPr>
          <a:xfrm>
            <a:off x="2051720" y="1412776"/>
            <a:ext cx="5124785" cy="5262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4744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Una pequeña y buena obra con Cariño en el nombre del señor</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3370" t="7091" r="25005" b="71467"/>
          <a:stretch/>
        </p:blipFill>
        <p:spPr>
          <a:xfrm>
            <a:off x="1115616" y="1340768"/>
            <a:ext cx="7553320" cy="5167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7370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solidFill>
                  <a:schemeClr val="bg1"/>
                </a:solidFill>
                <a:latin typeface="Bernard MT Condensed" pitchFamily="18" charset="0"/>
              </a:rPr>
              <a:t>La visita de Monseñor Bernardo Cazarro Obispo de Chile en 1979</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1372" t="6749" r="19495" b="68461"/>
          <a:stretch/>
        </p:blipFill>
        <p:spPr>
          <a:xfrm>
            <a:off x="1259632" y="1556792"/>
            <a:ext cx="7034437" cy="4857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7461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87424"/>
            <a:ext cx="8591550" cy="1066801"/>
          </a:xfrm>
        </p:spPr>
        <p:txBody>
          <a:bodyPr/>
          <a:lstStyle/>
          <a:p>
            <a:pPr algn="ctr"/>
            <a:r>
              <a:rPr lang="es-CO" dirty="0" smtClean="0">
                <a:solidFill>
                  <a:schemeClr val="bg1"/>
                </a:solidFill>
                <a:latin typeface="Bernard MT Condensed" pitchFamily="18" charset="0"/>
              </a:rPr>
              <a:t>El Apostolado en Barrio Paris </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a:xfrm>
            <a:off x="251520" y="620688"/>
            <a:ext cx="8595360" cy="4937760"/>
          </a:xfrm>
        </p:spPr>
        <p:txBody>
          <a:bodyPr/>
          <a:lstStyle/>
          <a:p>
            <a:r>
              <a:rPr lang="es-CO" dirty="0" smtClean="0">
                <a:solidFill>
                  <a:schemeClr val="tx1"/>
                </a:solidFill>
                <a:latin typeface="Arial" pitchFamily="34" charset="0"/>
                <a:cs typeface="Arial" pitchFamily="34" charset="0"/>
              </a:rPr>
              <a:t>En este Barrio  hay muchas necesidades  se ve como las Hermanas atienden a los mas necesitados están siempre dispuestas a ayudar  a pesar de las dificultades  que se les presentaron en ese tiempo en cuanto </a:t>
            </a:r>
            <a:r>
              <a:rPr lang="es-CO" smtClean="0">
                <a:solidFill>
                  <a:schemeClr val="tx1"/>
                </a:solidFill>
                <a:latin typeface="Arial" pitchFamily="34" charset="0"/>
                <a:cs typeface="Arial" pitchFamily="34" charset="0"/>
              </a:rPr>
              <a:t>al transporte.</a:t>
            </a:r>
            <a:endParaRPr lang="es-CO" dirty="0" smtClean="0">
              <a:solidFill>
                <a:schemeClr val="tx1"/>
              </a:solidFill>
              <a:latin typeface="Arial" pitchFamily="34" charset="0"/>
              <a:cs typeface="Arial" pitchFamily="34" charset="0"/>
            </a:endParaRPr>
          </a:p>
          <a:p>
            <a:endParaRPr lang="es-CO" dirty="0">
              <a:solidFill>
                <a:schemeClr val="tx1"/>
              </a:solidFill>
              <a:latin typeface="Arial" pitchFamily="34" charset="0"/>
              <a:cs typeface="Arial" pitchFamily="34" charset="0"/>
            </a:endParaRPr>
          </a:p>
        </p:txBody>
      </p:sp>
      <p:sp>
        <p:nvSpPr>
          <p:cNvPr id="6" name="5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3173" t="4513" r="45945" b="60820"/>
          <a:stretch/>
        </p:blipFill>
        <p:spPr>
          <a:xfrm>
            <a:off x="179512" y="2060848"/>
            <a:ext cx="4355482" cy="4797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58997" t="6923" r="1688" b="61077"/>
          <a:stretch/>
        </p:blipFill>
        <p:spPr>
          <a:xfrm>
            <a:off x="4860031" y="2060848"/>
            <a:ext cx="4241765" cy="4797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21796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bg1"/>
                </a:solidFill>
                <a:latin typeface="Bernard MT Condensed" pitchFamily="18" charset="0"/>
              </a:rPr>
              <a:t>Nuestro Apostolado en San Cristóbal</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lstStyle/>
          <a:p>
            <a:r>
              <a:rPr lang="es-CO" dirty="0" smtClean="0">
                <a:solidFill>
                  <a:schemeClr val="tx1"/>
                </a:solidFill>
                <a:latin typeface="Arial" pitchFamily="34" charset="0"/>
                <a:cs typeface="Arial" pitchFamily="34" charset="0"/>
              </a:rPr>
              <a:t>Esta Apostolado es realizado por la Comunidad del Noviciado en 1980 en compañía de los Padres Vicentinos. Es largo el camino para llegar hasta las diferente veredas pero siempre lo logran con la fortaleza del señor</a:t>
            </a:r>
            <a:endParaRPr lang="es-CO" dirty="0">
              <a:solidFill>
                <a:schemeClr val="tx1"/>
              </a:solidFill>
              <a:latin typeface="Arial" pitchFamily="34" charset="0"/>
              <a:cs typeface="Arial" pitchFamily="34" charset="0"/>
            </a:endParaRPr>
          </a:p>
        </p:txBody>
      </p:sp>
      <p:sp>
        <p:nvSpPr>
          <p:cNvPr id="6" name="5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8377" t="4717" r="19931" b="70872"/>
          <a:stretch/>
        </p:blipFill>
        <p:spPr>
          <a:xfrm>
            <a:off x="92943" y="2924944"/>
            <a:ext cx="4407050" cy="3579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26687" t="30358" r="21283" b="46257"/>
          <a:stretch/>
        </p:blipFill>
        <p:spPr>
          <a:xfrm>
            <a:off x="4572000" y="2924944"/>
            <a:ext cx="4560806" cy="3579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13747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0223" y="-171400"/>
            <a:ext cx="8591550" cy="1066801"/>
          </a:xfrm>
        </p:spPr>
        <p:txBody>
          <a:bodyPr>
            <a:normAutofit fontScale="90000"/>
          </a:bodyPr>
          <a:lstStyle/>
          <a:p>
            <a:pPr algn="ctr"/>
            <a:r>
              <a:rPr lang="es-CO" dirty="0" smtClean="0">
                <a:solidFill>
                  <a:schemeClr val="bg1"/>
                </a:solidFill>
                <a:latin typeface="Bernard MT Condensed" pitchFamily="18" charset="0"/>
              </a:rPr>
              <a:t>Decimo Aniversario de la fundación en Colombia</a:t>
            </a:r>
            <a:endParaRPr lang="es-CO" dirty="0">
              <a:solidFill>
                <a:schemeClr val="bg1"/>
              </a:solidFill>
              <a:latin typeface="Bernard MT Condensed" pitchFamily="18" charset="0"/>
            </a:endParaRPr>
          </a:p>
        </p:txBody>
      </p:sp>
      <p:sp>
        <p:nvSpPr>
          <p:cNvPr id="5" name="4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1282" t="7999" r="21620" b="68001"/>
          <a:stretch/>
        </p:blipFill>
        <p:spPr>
          <a:xfrm>
            <a:off x="179512" y="1124744"/>
            <a:ext cx="6012160" cy="548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Marcador de contenido"/>
          <p:cNvSpPr>
            <a:spLocks noGrp="1"/>
          </p:cNvSpPr>
          <p:nvPr>
            <p:ph sz="quarter" idx="13"/>
          </p:nvPr>
        </p:nvSpPr>
        <p:spPr>
          <a:xfrm>
            <a:off x="6228184" y="1060194"/>
            <a:ext cx="2641496" cy="5176014"/>
          </a:xfrm>
        </p:spPr>
        <p:txBody>
          <a:bodyPr/>
          <a:lstStyle/>
          <a:p>
            <a:r>
              <a:rPr lang="es-CO" dirty="0" smtClean="0">
                <a:solidFill>
                  <a:schemeClr val="tx1"/>
                </a:solidFill>
                <a:latin typeface="Arial" pitchFamily="34" charset="0"/>
                <a:cs typeface="Arial" pitchFamily="34" charset="0"/>
              </a:rPr>
              <a:t>Este gran acontecimiento sucedió el día 2 de Julio de 1983.Siervas De María Dolorosa festeja los diez años de trabajo con empeño de todas las Hermanas especialmente de las fundadoras en Colombia.</a:t>
            </a:r>
            <a:endParaRPr lang="es-CO"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20746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591550" cy="1066801"/>
          </a:xfrm>
        </p:spPr>
        <p:txBody>
          <a:bodyPr>
            <a:normAutofit fontScale="90000"/>
          </a:bodyPr>
          <a:lstStyle/>
          <a:p>
            <a:pPr algn="ctr"/>
            <a:r>
              <a:rPr lang="es-CO" dirty="0" smtClean="0">
                <a:solidFill>
                  <a:schemeClr val="bg1"/>
                </a:solidFill>
                <a:latin typeface="Bernard MT Condensed" pitchFamily="18" charset="0"/>
              </a:rPr>
              <a:t>Primera Profesión Perpetua en la Comunidad en Colombia: Realizada el 19 de Marzo de 1983</a:t>
            </a:r>
            <a:endParaRPr lang="es-CO" dirty="0">
              <a:solidFill>
                <a:schemeClr val="bg1"/>
              </a:solidFill>
              <a:latin typeface="Bernard MT Condensed" pitchFamily="18" charset="0"/>
            </a:endParaRPr>
          </a:p>
        </p:txBody>
      </p:sp>
      <p:pic>
        <p:nvPicPr>
          <p:cNvPr id="1026" name="Picture 2" descr="E:\foto36.jp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8557" t="5612" r="21373" b="70170"/>
          <a:stretch/>
        </p:blipFill>
        <p:spPr bwMode="auto">
          <a:xfrm>
            <a:off x="683569" y="1575582"/>
            <a:ext cx="7688070" cy="5105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19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332656"/>
            <a:ext cx="8595360" cy="4937760"/>
          </a:xfrm>
        </p:spPr>
        <p:txBody>
          <a:bodyPr>
            <a:noAutofit/>
          </a:bodyPr>
          <a:lstStyle/>
          <a:p>
            <a:pPr algn="ctr"/>
            <a:r>
              <a:rPr lang="es-CO" sz="4800" dirty="0" smtClean="0">
                <a:latin typeface="Bernard MT Condensed" pitchFamily="18" charset="0"/>
              </a:rPr>
              <a:t>ELLAS SON EL FRUTO DE LOS ESFUERZOS DE NUESTRAS FUNDADORAS Y SUPERIORAS QUE DEJÁNDOLO TODO HAN DECIDIDO GENEROSAMENTE VENIR A UNA TIERRA TAN LEJANA A SEMBRAR LA BUENA SEMILLA. A DIOS GRACIAS Y DESPUÉS A ELLAS POR TANTO BIEN.</a:t>
            </a:r>
            <a:endParaRPr lang="es-CO" sz="4800" dirty="0">
              <a:latin typeface="Bernard MT Condensed" pitchFamily="18" charset="0"/>
            </a:endParaRPr>
          </a:p>
        </p:txBody>
      </p:sp>
    </p:spTree>
    <p:extLst>
      <p:ext uri="{BB962C8B-B14F-4D97-AF65-F5344CB8AC3E}">
        <p14:creationId xmlns:p14="http://schemas.microsoft.com/office/powerpoint/2010/main" val="831379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000" dirty="0" smtClean="0">
                <a:solidFill>
                  <a:schemeClr val="bg1"/>
                </a:solidFill>
                <a:effectLst>
                  <a:outerShdw blurRad="38100" dist="38100" dir="2700000" algn="tl">
                    <a:srgbClr val="000000">
                      <a:alpha val="43137"/>
                    </a:srgbClr>
                  </a:outerShdw>
                </a:effectLst>
                <a:latin typeface="Bernard MT Condensed" pitchFamily="18" charset="0"/>
              </a:rPr>
              <a:t>El dolor de la partida</a:t>
            </a:r>
            <a:endParaRPr lang="es-CO" sz="4000" dirty="0">
              <a:solidFill>
                <a:schemeClr val="bg1"/>
              </a:solidFill>
              <a:effectLst>
                <a:outerShdw blurRad="38100" dist="38100" dir="2700000" algn="tl">
                  <a:srgbClr val="000000">
                    <a:alpha val="43137"/>
                  </a:srgbClr>
                </a:outerShdw>
              </a:effectLst>
              <a:latin typeface="Bernard MT Condensed" pitchFamily="18" charset="0"/>
            </a:endParaRPr>
          </a:p>
        </p:txBody>
      </p:sp>
      <p:sp>
        <p:nvSpPr>
          <p:cNvPr id="3" name="2 Marcador de contenido"/>
          <p:cNvSpPr>
            <a:spLocks noGrp="1"/>
          </p:cNvSpPr>
          <p:nvPr>
            <p:ph sz="quarter" idx="13"/>
          </p:nvPr>
        </p:nvSpPr>
        <p:spPr/>
        <p:txBody>
          <a:bodyPr>
            <a:normAutofit lnSpcReduction="10000"/>
          </a:bodyPr>
          <a:lstStyle/>
          <a:p>
            <a:r>
              <a:rPr lang="es-CO" sz="2800" dirty="0" smtClean="0">
                <a:solidFill>
                  <a:schemeClr val="tx1"/>
                </a:solidFill>
                <a:latin typeface="Arial" pitchFamily="34" charset="0"/>
                <a:cs typeface="Arial" pitchFamily="34" charset="0"/>
              </a:rPr>
              <a:t>Esta es la descripción de la Madre Teófila en el momento de la partida:</a:t>
            </a:r>
          </a:p>
          <a:p>
            <a:pPr marL="0" indent="0">
              <a:buNone/>
            </a:pPr>
            <a:r>
              <a:rPr lang="es-CO" sz="2800" dirty="0" smtClean="0">
                <a:solidFill>
                  <a:schemeClr val="tx1"/>
                </a:solidFill>
                <a:latin typeface="Arial" pitchFamily="34" charset="0"/>
                <a:cs typeface="Arial" pitchFamily="34" charset="0"/>
              </a:rPr>
              <a:t>Se anuncia la salida, la nave se mueve lentamente, se escucha una música suave, como para distraer y hacer menos duro el dolor de la partida, de los tripulantes a bordo y de quienes se quedan. Se ven agitar las manos, sacudir los pañuelos, se ven lagrimas…todo es una sola cosa, mientras la nave sigue su camino lentamente, hasta que se pierden de vista nuestras cohermanas y parientes. Mientras todo esto sucede es elevada una plegaria a Dios por las 2 misioneras </a:t>
            </a:r>
            <a:endParaRPr lang="es-CO" sz="2800" dirty="0">
              <a:solidFill>
                <a:schemeClr val="tx1"/>
              </a:solidFill>
              <a:latin typeface="Arial" pitchFamily="34" charset="0"/>
              <a:cs typeface="Arial" pitchFamily="34" charset="0"/>
            </a:endParaRPr>
          </a:p>
        </p:txBody>
      </p:sp>
      <p:sp>
        <p:nvSpPr>
          <p:cNvPr id="4" name="3 Rectángulo"/>
          <p:cNvSpPr/>
          <p:nvPr/>
        </p:nvSpPr>
        <p:spPr>
          <a:xfrm>
            <a:off x="0" y="6165304"/>
            <a:ext cx="9144000" cy="692696"/>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77050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400" dirty="0" smtClean="0">
                <a:solidFill>
                  <a:schemeClr val="bg1"/>
                </a:solidFill>
                <a:latin typeface="Bernard MT Condensed" pitchFamily="18" charset="0"/>
              </a:rPr>
              <a:t>Nuestra primera casa…</a:t>
            </a:r>
            <a:endParaRPr lang="es-CO" sz="4400" dirty="0">
              <a:solidFill>
                <a:schemeClr val="bg1"/>
              </a:solidFill>
              <a:latin typeface="Bernard MT Condensed" pitchFamily="18" charset="0"/>
            </a:endParaRPr>
          </a:p>
        </p:txBody>
      </p:sp>
      <p:sp>
        <p:nvSpPr>
          <p:cNvPr id="3" name="2 Marcador de contenido"/>
          <p:cNvSpPr>
            <a:spLocks noGrp="1"/>
          </p:cNvSpPr>
          <p:nvPr>
            <p:ph sz="quarter" idx="13"/>
          </p:nvPr>
        </p:nvSpPr>
        <p:spPr/>
        <p:txBody>
          <a:bodyPr>
            <a:normAutofit lnSpcReduction="10000"/>
          </a:bodyPr>
          <a:lstStyle/>
          <a:p>
            <a:pPr marL="0" indent="0">
              <a:buNone/>
            </a:pPr>
            <a:r>
              <a:rPr lang="es-CO" sz="4000" dirty="0" smtClean="0">
                <a:solidFill>
                  <a:schemeClr val="tx1"/>
                </a:solidFill>
                <a:latin typeface="Arial" pitchFamily="34" charset="0"/>
                <a:cs typeface="Arial" pitchFamily="34" charset="0"/>
              </a:rPr>
              <a:t>En la Ceja se organizo la primera Comunidad Siervas de María Santísima Dolorosa.</a:t>
            </a:r>
          </a:p>
          <a:p>
            <a:pPr marL="0" indent="0">
              <a:buNone/>
            </a:pPr>
            <a:r>
              <a:rPr lang="es-CO" sz="4000" dirty="0" smtClean="0">
                <a:solidFill>
                  <a:schemeClr val="tx1"/>
                </a:solidFill>
                <a:latin typeface="Arial" pitchFamily="34" charset="0"/>
                <a:cs typeface="Arial" pitchFamily="34" charset="0"/>
              </a:rPr>
              <a:t>Podemos ver el Seminario y la primera casita donde vivieron las primeras hermanas Italianas que vinieron a fundar nuestra Comunidad en Colombia</a:t>
            </a:r>
          </a:p>
          <a:p>
            <a:pPr marL="0" indent="0">
              <a:buNone/>
            </a:pPr>
            <a:endParaRPr lang="es-CO" dirty="0"/>
          </a:p>
        </p:txBody>
      </p:sp>
      <p:sp>
        <p:nvSpPr>
          <p:cNvPr id="5" name="4 Rectángulo"/>
          <p:cNvSpPr/>
          <p:nvPr/>
        </p:nvSpPr>
        <p:spPr>
          <a:xfrm>
            <a:off x="0" y="5805264"/>
            <a:ext cx="9144000" cy="1052736"/>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019824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661248"/>
            <a:ext cx="9144000" cy="119675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188640"/>
            <a:ext cx="8784976"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77143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486" y="0"/>
            <a:ext cx="8591550" cy="1066801"/>
          </a:xfrm>
        </p:spPr>
        <p:txBody>
          <a:bodyPr>
            <a:normAutofit/>
          </a:bodyPr>
          <a:lstStyle/>
          <a:p>
            <a:pPr algn="ctr"/>
            <a:r>
              <a:rPr lang="es-CO" sz="4000" dirty="0" smtClean="0">
                <a:solidFill>
                  <a:schemeClr val="bg1"/>
                </a:solidFill>
                <a:latin typeface="Bernard MT Condensed" pitchFamily="18" charset="0"/>
              </a:rPr>
              <a:t>Extendiendo el reino de Dios </a:t>
            </a:r>
            <a:endParaRPr lang="es-CO" sz="4000" dirty="0">
              <a:solidFill>
                <a:schemeClr val="bg1"/>
              </a:solidFill>
              <a:latin typeface="Bernard MT Condensed" pitchFamily="18" charset="0"/>
            </a:endParaRPr>
          </a:p>
        </p:txBody>
      </p:sp>
      <p:sp>
        <p:nvSpPr>
          <p:cNvPr id="3" name="2 Marcador de contenido"/>
          <p:cNvSpPr>
            <a:spLocks noGrp="1"/>
          </p:cNvSpPr>
          <p:nvPr>
            <p:ph sz="quarter" idx="13"/>
          </p:nvPr>
        </p:nvSpPr>
        <p:spPr>
          <a:xfrm>
            <a:off x="0" y="1232330"/>
            <a:ext cx="4245804" cy="5509038"/>
          </a:xfrm>
        </p:spPr>
        <p:txBody>
          <a:bodyPr>
            <a:normAutofit/>
          </a:bodyPr>
          <a:lstStyle/>
          <a:p>
            <a:r>
              <a:rPr lang="es-CO" sz="3200" dirty="0" smtClean="0">
                <a:solidFill>
                  <a:schemeClr val="tx1"/>
                </a:solidFill>
              </a:rPr>
              <a:t>Las hermanas impulsadas por la </a:t>
            </a:r>
            <a:r>
              <a:rPr lang="es-CO" sz="3200" dirty="0">
                <a:solidFill>
                  <a:schemeClr val="tx1"/>
                </a:solidFill>
              </a:rPr>
              <a:t>R</a:t>
            </a:r>
            <a:r>
              <a:rPr lang="es-CO" sz="3200" dirty="0" smtClean="0">
                <a:solidFill>
                  <a:schemeClr val="tx1"/>
                </a:solidFill>
              </a:rPr>
              <a:t>everenda Madre empiezan a dar vida y a sembrar la buena semilla de la evangelización quieren vivir el evangelio no para sí mismas sino en bien de los demás…</a:t>
            </a:r>
            <a:endParaRPr lang="es-CO" sz="3200" dirty="0">
              <a:solidFill>
                <a:schemeClr val="tx1"/>
              </a:solidFill>
            </a:endParaRPr>
          </a:p>
        </p:txBody>
      </p:sp>
      <p:sp>
        <p:nvSpPr>
          <p:cNvPr id="5" name="4 Rectángulo"/>
          <p:cNvSpPr/>
          <p:nvPr/>
        </p:nvSpPr>
        <p:spPr>
          <a:xfrm>
            <a:off x="0" y="6093296"/>
            <a:ext cx="9144000" cy="764704"/>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t="2337" r="2420"/>
          <a:stretch/>
        </p:blipFill>
        <p:spPr>
          <a:xfrm>
            <a:off x="4245804" y="1211268"/>
            <a:ext cx="4789283" cy="553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9867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8233" y="-387424"/>
            <a:ext cx="8591550" cy="1066801"/>
          </a:xfrm>
        </p:spPr>
        <p:txBody>
          <a:bodyPr>
            <a:normAutofit/>
          </a:bodyPr>
          <a:lstStyle/>
          <a:p>
            <a:pPr algn="ctr"/>
            <a:r>
              <a:rPr lang="es-CO" dirty="0" smtClean="0">
                <a:solidFill>
                  <a:schemeClr val="bg1"/>
                </a:solidFill>
                <a:latin typeface="Bernard MT Condensed" pitchFamily="18" charset="0"/>
              </a:rPr>
              <a:t>La primera casa en Medellín</a:t>
            </a:r>
            <a:endParaRPr lang="es-CO" dirty="0">
              <a:solidFill>
                <a:schemeClr val="bg1"/>
              </a:solidFill>
              <a:latin typeface="Bernard MT Condensed" pitchFamily="18" charset="0"/>
            </a:endParaRPr>
          </a:p>
        </p:txBody>
      </p:sp>
      <p:sp>
        <p:nvSpPr>
          <p:cNvPr id="3" name="2 Marcador de contenido"/>
          <p:cNvSpPr>
            <a:spLocks noGrp="1"/>
          </p:cNvSpPr>
          <p:nvPr>
            <p:ph sz="quarter" idx="13"/>
          </p:nvPr>
        </p:nvSpPr>
        <p:spPr>
          <a:xfrm>
            <a:off x="274320" y="692696"/>
            <a:ext cx="8595360" cy="4937760"/>
          </a:xfrm>
        </p:spPr>
        <p:txBody>
          <a:bodyPr/>
          <a:lstStyle/>
          <a:p>
            <a:r>
              <a:rPr lang="es-CO" dirty="0" smtClean="0">
                <a:solidFill>
                  <a:schemeClr val="tx1"/>
                </a:solidFill>
              </a:rPr>
              <a:t>El día 4 de Mayo de 1973 la madre firma el acta de compra de la casa; la Madre General quería una casa adecuada para la formación de las jóvenes que iniciaran una nueva vida en nuestra Comunidad; esta casa se abre el día 2 de Julio del mismo año.</a:t>
            </a:r>
          </a:p>
        </p:txBody>
      </p:sp>
      <p:sp>
        <p:nvSpPr>
          <p:cNvPr id="5" name="4 Rectángulo"/>
          <p:cNvSpPr/>
          <p:nvPr/>
        </p:nvSpPr>
        <p:spPr>
          <a:xfrm>
            <a:off x="0" y="5877272"/>
            <a:ext cx="9144000" cy="98072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10947"/>
            <a:ext cx="6624736" cy="463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5630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578</TotalTime>
  <Words>1491</Words>
  <Application>Microsoft Office PowerPoint</Application>
  <PresentationFormat>Presentación en pantalla (4:3)</PresentationFormat>
  <Paragraphs>70</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Soho</vt:lpstr>
      <vt:lpstr>Historia de una fundación en Colombia: Siervas de María Santísima Dolorosa</vt:lpstr>
      <vt:lpstr>¿Como surgió nuestra comunidad Colombiana?</vt:lpstr>
      <vt:lpstr>Hacia Colombia…</vt:lpstr>
      <vt:lpstr>Presentación de PowerPoint</vt:lpstr>
      <vt:lpstr>El dolor de la partida</vt:lpstr>
      <vt:lpstr>Nuestra primera casa…</vt:lpstr>
      <vt:lpstr>Presentación de PowerPoint</vt:lpstr>
      <vt:lpstr>Extendiendo el reino de Dios </vt:lpstr>
      <vt:lpstr>La primera casa en Medellín</vt:lpstr>
      <vt:lpstr>Presentación de PowerPoint</vt:lpstr>
      <vt:lpstr>Presentación de PowerPoint</vt:lpstr>
      <vt:lpstr>Florece las vocaciones en Colombia…</vt:lpstr>
      <vt:lpstr>Presentación de PowerPoint</vt:lpstr>
      <vt:lpstr>TODO LO QUE AHORA TENEMOS ES OBRA DE NUESTRAS PRIMERAS HERMANAS, EMPEZANDO DESDE LA MADRE SUPERIORA QUE TRABAJO TANTO POR VER EMBELLECER LA CASA Y BRINDARNOS LO MEJOR </vt:lpstr>
      <vt:lpstr>La mies es mucha y los obreros pocos… </vt:lpstr>
      <vt:lpstr>Presentación de PowerPoint</vt:lpstr>
      <vt:lpstr>Esta es nuestra comunidad robledo en  el año 1974</vt:lpstr>
      <vt:lpstr>Se abre el noviciado y se da la toma de habito de las 3 primeras postulantes… </vt:lpstr>
      <vt:lpstr>La comunidad crece: porque el señor no desatiende las suplicas de quienes con fe piden y saben esperar</vt:lpstr>
      <vt:lpstr>Lo que importa no es la cantidad sino la calidad</vt:lpstr>
      <vt:lpstr>Siempre con una sonrisa para Dios</vt:lpstr>
      <vt:lpstr>Se da inicio a una nueva casa..</vt:lpstr>
      <vt:lpstr>Presentación de PowerPoint</vt:lpstr>
      <vt:lpstr>La Casa de la Estrella en 1978</vt:lpstr>
      <vt:lpstr>Sor Emiliana y su Apostolado con los presos</vt:lpstr>
      <vt:lpstr>El Kínder en la Estrella es inaugurado con 60 niños</vt:lpstr>
      <vt:lpstr>Los niños y las hermanas celebran el día de las Madres…</vt:lpstr>
      <vt:lpstr>11 de Mayo de 1978</vt:lpstr>
      <vt:lpstr>La comunidad caracterizada por la unidad y la fraternidad</vt:lpstr>
      <vt:lpstr>El Santísimo llega a la Estrella… </vt:lpstr>
      <vt:lpstr>Dios es el centro de nuestra vida, para Él hacemos todo lo que hacemos a Él la gloria por siempre, Él es único que nos puede dar la verdadera paz, por eso en nuestras comunidades no puede faltar el Santísimo.</vt:lpstr>
      <vt:lpstr>Presentación de PowerPoint</vt:lpstr>
      <vt:lpstr>Se abre un colegio de primaria en la Estrella</vt:lpstr>
      <vt:lpstr>Se cierra la casa de la Estrella…</vt:lpstr>
      <vt:lpstr>Nuestra labor en la Ceja es muy humilde</vt:lpstr>
      <vt:lpstr>Siervas De María Dolorosa siempre dispuestas a servir, según nuestras capacidades y posibilidades</vt:lpstr>
      <vt:lpstr>Visita de la Madre superiora a la Ceja con la Comunidad de Robledo</vt:lpstr>
      <vt:lpstr>Comunidad de la Ceja 1974</vt:lpstr>
      <vt:lpstr>Las Hermanas en compañía de los Padres Siervos De María: Padre Andrea Ficarelli y Padre Alfredo Pantalone.</vt:lpstr>
      <vt:lpstr>Sor María Bruna con la Madre Teofila en el año 1975</vt:lpstr>
      <vt:lpstr>Una pequeña y buena obra con Cariño en el nombre del señor</vt:lpstr>
      <vt:lpstr>La visita de Monseñor Bernardo Cazarro Obispo de Chile en 1979</vt:lpstr>
      <vt:lpstr>El Apostolado en Barrio Paris </vt:lpstr>
      <vt:lpstr>Nuestro Apostolado en San Cristóbal</vt:lpstr>
      <vt:lpstr>Decimo Aniversario de la fundación en Colombia</vt:lpstr>
      <vt:lpstr>Primera Profesión Perpetua en la Comunidad en Colombia: Realizada el 19 de Marzo de 1983</vt:lpstr>
      <vt:lpstr>Presentación de PowerPoint</vt:lpstr>
    </vt:vector>
  </TitlesOfParts>
  <Company>Siervas de María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una fundación en Colombia: Siervas de María Santísima Dolorosa</dc:title>
  <dc:creator>Siervas de María</dc:creator>
  <cp:lastModifiedBy>Siervas de María</cp:lastModifiedBy>
  <cp:revision>79</cp:revision>
  <dcterms:created xsi:type="dcterms:W3CDTF">2013-06-25T19:18:16Z</dcterms:created>
  <dcterms:modified xsi:type="dcterms:W3CDTF">2013-06-30T01:08:54Z</dcterms:modified>
</cp:coreProperties>
</file>